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Inter SemiBold"/>
      <p:regular r:id="rId23"/>
      <p:bold r:id="rId24"/>
    </p:embeddedFont>
    <p:embeddedFont>
      <p:font typeface="Inter"/>
      <p:regular r:id="rId25"/>
      <p:bold r:id="rId26"/>
    </p:embeddedFont>
    <p:embeddedFont>
      <p:font typeface="Fjalla One"/>
      <p:regular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8" roundtripDataSignature="AMtx7mhYqDH/Jb/S3UOrQ5ilwA5RWNrd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InterSemiBold-bold.fntdata"/><Relationship Id="rId23" Type="http://schemas.openxmlformats.org/officeDocument/2006/relationships/font" Target="fonts/InterSemiBo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nter-bold.fntdata"/><Relationship Id="rId25" Type="http://schemas.openxmlformats.org/officeDocument/2006/relationships/font" Target="fonts/Inter-regular.fntdata"/><Relationship Id="rId28" Type="http://customschemas.google.com/relationships/presentationmetadata" Target="metadata"/><Relationship Id="rId27" Type="http://schemas.openxmlformats.org/officeDocument/2006/relationships/font" Target="fonts/FjallaOn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orms.gle/jnob3YLb33f7Zxcw5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orms.gle/jnob3YLb33f7Zxcw5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d8a300d8e1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1d8a300d8e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https://forms.gle/jnob3YLb33f7Zxcw5</a:t>
            </a:r>
            <a:r>
              <a:rPr lang="en"/>
              <a:t> - Feedback form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d8a300d8e1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1d8a300d8e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d92b2c7e4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1d92b2c7e4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d92b2c7e4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1d92b2c7e4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d92b2c7e4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1d92b2c7e4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d92b2c7e4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1d92b2c7e4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https://forms.gle/jnob3YLb33f7Zxcw5</a:t>
            </a:r>
            <a:r>
              <a:rPr lang="en"/>
              <a:t> - Feedback form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d8a300d8e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g1d8a300d8e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d8a300d8e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g1d8a300d8e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d8a300d8e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g1d8a300d8e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d8a300d8e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g1d8a300d8e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d8a300d8e1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1d8a300d8e1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d7b8b1c843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1d7b8b1c843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" name="Google Shape;1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" name="Google Shape;1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2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5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23.png"/><Relationship Id="rId6" Type="http://schemas.openxmlformats.org/officeDocument/2006/relationships/image" Target="../media/image27.png"/><Relationship Id="rId7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30.png"/><Relationship Id="rId5" Type="http://schemas.openxmlformats.org/officeDocument/2006/relationships/image" Target="../media/image35.png"/><Relationship Id="rId6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34.png"/><Relationship Id="rId5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8.png"/><Relationship Id="rId6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Relationship Id="rId4" Type="http://schemas.openxmlformats.org/officeDocument/2006/relationships/image" Target="../media/image12.png"/><Relationship Id="rId5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A3B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 amt="33000"/>
          </a:blip>
          <a:srcRect b="0" l="2747" r="-4591" t="5024"/>
          <a:stretch/>
        </p:blipFill>
        <p:spPr>
          <a:xfrm>
            <a:off x="-899300" y="1277350"/>
            <a:ext cx="10533751" cy="406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53151" y="4618450"/>
            <a:ext cx="176824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276" y="441150"/>
            <a:ext cx="176824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 txBox="1"/>
          <p:nvPr/>
        </p:nvSpPr>
        <p:spPr>
          <a:xfrm>
            <a:off x="661100" y="418075"/>
            <a:ext cx="143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Xccelerate.co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"/>
          <p:cNvSpPr txBox="1"/>
          <p:nvPr/>
        </p:nvSpPr>
        <p:spPr>
          <a:xfrm>
            <a:off x="661100" y="1807625"/>
            <a:ext cx="210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549700" y="1936350"/>
            <a:ext cx="7520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Science - Tableau Part III 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"/>
          <p:cNvSpPr/>
          <p:nvPr/>
        </p:nvSpPr>
        <p:spPr>
          <a:xfrm>
            <a:off x="628825" y="3166263"/>
            <a:ext cx="3405900" cy="800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Topics Covered: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-"/>
            </a:pPr>
            <a:r>
              <a:rPr b="1" lang="en" sz="1300"/>
              <a:t>Tableau Dashboard/ Story</a:t>
            </a:r>
            <a:endParaRPr b="1" sz="1300"/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 sz="1300"/>
              <a:t>Extra and more</a:t>
            </a:r>
            <a:endParaRPr b="1" sz="1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A3B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g1d8a300d8e1_0_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88876" y="4477525"/>
            <a:ext cx="176824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1d8a300d8e1_0_81"/>
          <p:cNvSpPr txBox="1"/>
          <p:nvPr/>
        </p:nvSpPr>
        <p:spPr>
          <a:xfrm>
            <a:off x="192725" y="1372600"/>
            <a:ext cx="78870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Click on this to give a powerpoint presentation ish layout </a:t>
            </a:r>
            <a:endParaRPr sz="2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For you to present your data </a:t>
            </a:r>
            <a:r>
              <a:rPr lang="en" sz="2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sequentially</a:t>
            </a:r>
            <a:endParaRPr sz="2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Let’s work on more examples learn more about Tableau’s tips</a:t>
            </a:r>
            <a:r>
              <a:rPr lang="en" sz="2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</a:t>
            </a:r>
            <a:endParaRPr sz="2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46" name="Google Shape;146;g1d8a300d8e1_0_81"/>
          <p:cNvSpPr txBox="1"/>
          <p:nvPr/>
        </p:nvSpPr>
        <p:spPr>
          <a:xfrm>
            <a:off x="83075" y="58175"/>
            <a:ext cx="52137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Tableau </a:t>
            </a:r>
            <a:r>
              <a:rPr b="1" lang="en" sz="3000">
                <a:solidFill>
                  <a:schemeClr val="lt1"/>
                </a:solidFill>
              </a:rPr>
              <a:t>Story</a:t>
            </a:r>
            <a:endParaRPr b="1" i="0" sz="3200" u="none" cap="none" strike="noStrike">
              <a:solidFill>
                <a:srgbClr val="000000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pic>
        <p:nvPicPr>
          <p:cNvPr id="147" name="Google Shape;147;g1d8a300d8e1_0_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725" y="740125"/>
            <a:ext cx="1466850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1d8a300d8e1_0_81"/>
          <p:cNvSpPr/>
          <p:nvPr/>
        </p:nvSpPr>
        <p:spPr>
          <a:xfrm>
            <a:off x="1539800" y="740137"/>
            <a:ext cx="1580100" cy="492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g1d8a300d8e1_0_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1825" y="2459150"/>
            <a:ext cx="3061974" cy="205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A3B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720615">
            <a:off x="-308325" y="2834025"/>
            <a:ext cx="1974947" cy="248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54847">
            <a:off x="6675657" y="-95600"/>
            <a:ext cx="2679769" cy="265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88876" y="4477525"/>
            <a:ext cx="176824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4"/>
          <p:cNvSpPr txBox="1"/>
          <p:nvPr/>
        </p:nvSpPr>
        <p:spPr>
          <a:xfrm>
            <a:off x="1048675" y="1439275"/>
            <a:ext cx="767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58" name="Google Shape;158;p14"/>
          <p:cNvSpPr txBox="1"/>
          <p:nvPr/>
        </p:nvSpPr>
        <p:spPr>
          <a:xfrm>
            <a:off x="241950" y="2102250"/>
            <a:ext cx="86601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lang="en" sz="4900">
                <a:solidFill>
                  <a:schemeClr val="lt1"/>
                </a:solidFill>
              </a:rPr>
              <a:t>Tableau Tips:</a:t>
            </a:r>
            <a:endParaRPr b="1" i="0" sz="4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A3B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1157" y="-313825"/>
            <a:ext cx="2679768" cy="265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84476" y="4646975"/>
            <a:ext cx="176824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8"/>
          <p:cNvSpPr txBox="1"/>
          <p:nvPr/>
        </p:nvSpPr>
        <p:spPr>
          <a:xfrm>
            <a:off x="0" y="0"/>
            <a:ext cx="88602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97A7"/>
                </a:solidFill>
                <a:latin typeface="Inter"/>
                <a:ea typeface="Inter"/>
                <a:cs typeface="Inter"/>
                <a:sym typeface="Inter"/>
              </a:rPr>
              <a:t>Tableau </a:t>
            </a:r>
            <a:r>
              <a:rPr b="1" lang="en" sz="2000">
                <a:solidFill>
                  <a:srgbClr val="0097A7"/>
                </a:solidFill>
                <a:latin typeface="Inter"/>
                <a:ea typeface="Inter"/>
                <a:cs typeface="Inter"/>
                <a:sym typeface="Inter"/>
              </a:rPr>
              <a:t>tips 1</a:t>
            </a:r>
            <a:r>
              <a:rPr b="1" i="0" lang="en" sz="2000" u="none" cap="none" strike="noStrike">
                <a:solidFill>
                  <a:srgbClr val="0097A7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endParaRPr b="1" i="0" sz="2000" u="none" cap="none" strike="noStrike">
              <a:solidFill>
                <a:srgbClr val="0097A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Keep only feature - Part 1</a:t>
            </a:r>
            <a:endParaRPr b="1" i="0" sz="2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Use it for sanity checking:</a:t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Profit = sales growth</a:t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Or vice versa.</a:t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Using the same dataset:</a:t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Superstore.</a:t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Do the following set up first:</a:t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Barchart = Automatic</a:t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Deeper Color = better sales </a:t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Note: Tables has lots of sales but the profit is poor (Hover cursor on it)</a:t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66" name="Google Shape;166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5975" y="1285988"/>
            <a:ext cx="4991052" cy="231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A3B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g1d8a300d8e1_0_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1157" y="-313825"/>
            <a:ext cx="2679768" cy="265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1d8a300d8e1_0_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84476" y="4646975"/>
            <a:ext cx="176824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1d8a300d8e1_0_91"/>
          <p:cNvSpPr txBox="1"/>
          <p:nvPr/>
        </p:nvSpPr>
        <p:spPr>
          <a:xfrm>
            <a:off x="0" y="0"/>
            <a:ext cx="88602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97A7"/>
                </a:solidFill>
                <a:latin typeface="Inter"/>
                <a:ea typeface="Inter"/>
                <a:cs typeface="Inter"/>
                <a:sym typeface="Inter"/>
              </a:rPr>
              <a:t>Tableau </a:t>
            </a:r>
            <a:r>
              <a:rPr b="1" lang="en" sz="2000">
                <a:solidFill>
                  <a:srgbClr val="0097A7"/>
                </a:solidFill>
                <a:latin typeface="Inter"/>
                <a:ea typeface="Inter"/>
                <a:cs typeface="Inter"/>
                <a:sym typeface="Inter"/>
              </a:rPr>
              <a:t>tips 1</a:t>
            </a:r>
            <a:r>
              <a:rPr b="1" i="0" lang="en" sz="2000" u="none" cap="none" strike="noStrike">
                <a:solidFill>
                  <a:srgbClr val="0097A7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endParaRPr b="1" i="0" sz="2000" u="none" cap="none" strike="noStrike">
              <a:solidFill>
                <a:srgbClr val="0097A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Keep only feature - Part 2</a:t>
            </a:r>
            <a:endParaRPr b="1" i="0" sz="2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We need to isolate bookcases, tables, supplies</a:t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Due to their underperforming profit</a:t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Highlight to select these 3 categories</a:t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Hover on either of the 3 bars</a:t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Select Keep only</a:t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You result will be the following:</a:t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4" name="Google Shape;174;g1d8a300d8e1_0_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0550" y="570425"/>
            <a:ext cx="2227350" cy="33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1d8a300d8e1_0_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0075" y="2440850"/>
            <a:ext cx="2227349" cy="246412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1d8a300d8e1_0_91"/>
          <p:cNvSpPr/>
          <p:nvPr/>
        </p:nvSpPr>
        <p:spPr>
          <a:xfrm>
            <a:off x="5876800" y="4130975"/>
            <a:ext cx="1846200" cy="516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g1d8a300d8e1_0_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2049" y="3879001"/>
            <a:ext cx="3061447" cy="121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1d8a300d8e1_0_91"/>
          <p:cNvSpPr/>
          <p:nvPr/>
        </p:nvSpPr>
        <p:spPr>
          <a:xfrm rot="-2337901">
            <a:off x="5717797" y="2289796"/>
            <a:ext cx="1248955" cy="559516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451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Step 1 to 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9" name="Google Shape;179;g1d8a300d8e1_0_91"/>
          <p:cNvSpPr/>
          <p:nvPr/>
        </p:nvSpPr>
        <p:spPr>
          <a:xfrm rot="-881343">
            <a:off x="3193242" y="3857624"/>
            <a:ext cx="1219767" cy="559494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451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 to 3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A3B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g1d92b2c7e41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1157" y="-313825"/>
            <a:ext cx="2679768" cy="265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1d92b2c7e41_0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84476" y="4646975"/>
            <a:ext cx="176824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1d92b2c7e41_0_3"/>
          <p:cNvSpPr txBox="1"/>
          <p:nvPr/>
        </p:nvSpPr>
        <p:spPr>
          <a:xfrm>
            <a:off x="0" y="0"/>
            <a:ext cx="88602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97A7"/>
                </a:solidFill>
                <a:latin typeface="Inter"/>
                <a:ea typeface="Inter"/>
                <a:cs typeface="Inter"/>
                <a:sym typeface="Inter"/>
              </a:rPr>
              <a:t>Tableau </a:t>
            </a:r>
            <a:r>
              <a:rPr b="1" lang="en" sz="2000">
                <a:solidFill>
                  <a:srgbClr val="0097A7"/>
                </a:solidFill>
                <a:latin typeface="Inter"/>
                <a:ea typeface="Inter"/>
                <a:cs typeface="Inter"/>
                <a:sym typeface="Inter"/>
              </a:rPr>
              <a:t>tips 1</a:t>
            </a:r>
            <a:r>
              <a:rPr b="1" i="0" lang="en" sz="2000" u="none" cap="none" strike="noStrike">
                <a:solidFill>
                  <a:srgbClr val="0097A7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endParaRPr b="1" i="0" sz="2000" u="none" cap="none" strike="noStrike">
              <a:solidFill>
                <a:srgbClr val="0097A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Keep only feature - Part 3</a:t>
            </a:r>
            <a:endParaRPr b="1" i="0" sz="2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Notice on your left: Filters has AUTOMATICALLY</a:t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Added these 3 sub-categories</a:t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Let’s drag Customer name -&gt; Rows:</a:t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Click “Add all members” </a:t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But there’s no concrete evidence about </a:t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Any correlation b/w Customer name &amp;</a:t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Categorical items sold</a:t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Let’s remove Customer name from Rows</a:t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87" name="Google Shape;187;g1d92b2c7e41_0_3"/>
          <p:cNvPicPr preferRelativeResize="0"/>
          <p:nvPr/>
        </p:nvPicPr>
        <p:blipFill rotWithShape="1">
          <a:blip r:embed="rId5">
            <a:alphaModFix/>
          </a:blip>
          <a:srcRect b="23124" l="0" r="0" t="0"/>
          <a:stretch/>
        </p:blipFill>
        <p:spPr>
          <a:xfrm>
            <a:off x="6474975" y="825425"/>
            <a:ext cx="2029925" cy="73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1d92b2c7e41_0_3"/>
          <p:cNvSpPr/>
          <p:nvPr/>
        </p:nvSpPr>
        <p:spPr>
          <a:xfrm>
            <a:off x="6294125" y="506800"/>
            <a:ext cx="2238600" cy="1372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g1d92b2c7e41_0_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4575" y="2042325"/>
            <a:ext cx="3045630" cy="219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A3B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g1d92b2c7e41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84476" y="4646975"/>
            <a:ext cx="176824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1d92b2c7e41_0_19"/>
          <p:cNvSpPr txBox="1"/>
          <p:nvPr/>
        </p:nvSpPr>
        <p:spPr>
          <a:xfrm>
            <a:off x="0" y="0"/>
            <a:ext cx="8860200" cy="51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97A7"/>
                </a:solidFill>
                <a:latin typeface="Inter"/>
                <a:ea typeface="Inter"/>
                <a:cs typeface="Inter"/>
                <a:sym typeface="Inter"/>
              </a:rPr>
              <a:t>Tableau </a:t>
            </a:r>
            <a:r>
              <a:rPr b="1" lang="en" sz="2000">
                <a:solidFill>
                  <a:srgbClr val="0097A7"/>
                </a:solidFill>
                <a:latin typeface="Inter"/>
                <a:ea typeface="Inter"/>
                <a:cs typeface="Inter"/>
                <a:sym typeface="Inter"/>
              </a:rPr>
              <a:t>tips 1</a:t>
            </a:r>
            <a:r>
              <a:rPr b="1" i="0" lang="en" sz="2000" u="none" cap="none" strike="noStrike">
                <a:solidFill>
                  <a:srgbClr val="0097A7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endParaRPr b="1" i="0" sz="2000" u="none" cap="none" strike="noStrike">
              <a:solidFill>
                <a:srgbClr val="0097A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Keep only feature - Part 4</a:t>
            </a:r>
            <a:endParaRPr b="1" i="0" sz="2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Instead,</a:t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Add Ship Mode (Dimension) into our Rows</a:t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New information!</a:t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Tables: Perform worse at Standard Classes</a:t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To recover more hints/ info from this finding, we can either..</a:t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Inter"/>
              <a:buChar char="-"/>
            </a:pPr>
            <a:r>
              <a:rPr b="1" lang="en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Add in other </a:t>
            </a:r>
            <a:r>
              <a:rPr b="1" lang="en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measures/ dimensions</a:t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Inter"/>
              <a:buChar char="-"/>
            </a:pPr>
            <a:r>
              <a:rPr b="1" lang="en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Use Keep only to isolate/ highlight important information</a:t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We’re gonna use Keep only!</a:t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At the same time, Ctrl and select ALL of the Standard classes</a:t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96" name="Google Shape;196;g1d92b2c7e41_0_19"/>
          <p:cNvPicPr preferRelativeResize="0"/>
          <p:nvPr/>
        </p:nvPicPr>
        <p:blipFill rotWithShape="1">
          <a:blip r:embed="rId4">
            <a:alphaModFix/>
          </a:blip>
          <a:srcRect b="0" l="0" r="1341" t="0"/>
          <a:stretch/>
        </p:blipFill>
        <p:spPr>
          <a:xfrm>
            <a:off x="5518050" y="114313"/>
            <a:ext cx="3686749" cy="152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A3B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g1d92b2c7e41_0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84476" y="4646975"/>
            <a:ext cx="176824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1d92b2c7e41_0_29"/>
          <p:cNvSpPr txBox="1"/>
          <p:nvPr/>
        </p:nvSpPr>
        <p:spPr>
          <a:xfrm>
            <a:off x="0" y="0"/>
            <a:ext cx="8860200" cy="51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97A7"/>
                </a:solidFill>
                <a:latin typeface="Inter"/>
                <a:ea typeface="Inter"/>
                <a:cs typeface="Inter"/>
                <a:sym typeface="Inter"/>
              </a:rPr>
              <a:t>Tableau </a:t>
            </a:r>
            <a:r>
              <a:rPr b="1" lang="en" sz="2000">
                <a:solidFill>
                  <a:srgbClr val="0097A7"/>
                </a:solidFill>
                <a:latin typeface="Inter"/>
                <a:ea typeface="Inter"/>
                <a:cs typeface="Inter"/>
                <a:sym typeface="Inter"/>
              </a:rPr>
              <a:t>tips 1</a:t>
            </a:r>
            <a:r>
              <a:rPr b="1" i="0" lang="en" sz="2000" u="none" cap="none" strike="noStrike">
                <a:solidFill>
                  <a:srgbClr val="0097A7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endParaRPr b="1" i="0" sz="2000" u="none" cap="none" strike="noStrike">
              <a:solidFill>
                <a:srgbClr val="0097A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Keep only feature - Part 5</a:t>
            </a:r>
            <a:endParaRPr b="1" i="0" sz="2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Click on Keep only </a:t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And this should be your output</a:t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Next, we want to introduce a time axis to this data!</a:t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Drag Order Date into Rows</a:t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Marks: Automatic -&gt; Bar</a:t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Our final output looks like this </a:t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03" name="Google Shape;203;g1d92b2c7e41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9125" y="110575"/>
            <a:ext cx="4277675" cy="21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1d92b2c7e41_0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500" y="1751525"/>
            <a:ext cx="4571779" cy="97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1d92b2c7e41_0_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00375" y="3644300"/>
            <a:ext cx="4889250" cy="6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A3B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g1d92b2c7e41_0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84476" y="4646975"/>
            <a:ext cx="176824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1d92b2c7e41_0_38"/>
          <p:cNvSpPr txBox="1"/>
          <p:nvPr/>
        </p:nvSpPr>
        <p:spPr>
          <a:xfrm>
            <a:off x="0" y="0"/>
            <a:ext cx="88602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97A7"/>
                </a:solidFill>
                <a:latin typeface="Inter"/>
                <a:ea typeface="Inter"/>
                <a:cs typeface="Inter"/>
                <a:sym typeface="Inter"/>
              </a:rPr>
              <a:t>Tableau </a:t>
            </a:r>
            <a:r>
              <a:rPr b="1" lang="en" sz="2000">
                <a:solidFill>
                  <a:srgbClr val="0097A7"/>
                </a:solidFill>
                <a:latin typeface="Inter"/>
                <a:ea typeface="Inter"/>
                <a:cs typeface="Inter"/>
                <a:sym typeface="Inter"/>
              </a:rPr>
              <a:t>tips 1</a:t>
            </a:r>
            <a:r>
              <a:rPr b="1" i="0" lang="en" sz="2000" u="none" cap="none" strike="noStrike">
                <a:solidFill>
                  <a:srgbClr val="0097A7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endParaRPr b="1" i="0" sz="2000" u="none" cap="none" strike="noStrike">
              <a:solidFill>
                <a:srgbClr val="0097A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Keep only feature - Part 6</a:t>
            </a:r>
            <a:endParaRPr b="1" i="0" sz="2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Please note that there’s no one straight answer</a:t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EDA is the majority of what Data Analyst does when Tableau is used</a:t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12" name="Google Shape;212;g1d92b2c7e41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5175" y="937588"/>
            <a:ext cx="7373650" cy="326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A3B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54847">
            <a:off x="6675657" y="-95600"/>
            <a:ext cx="2679769" cy="26557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"/>
          <p:cNvSpPr txBox="1"/>
          <p:nvPr/>
        </p:nvSpPr>
        <p:spPr>
          <a:xfrm>
            <a:off x="0" y="818850"/>
            <a:ext cx="76725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Marking skills:</a:t>
            </a:r>
            <a:endParaRPr sz="1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Char char="-"/>
            </a:pPr>
            <a:r>
              <a:rPr lang="en"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Tooltip = Embedding (嵌入)(2 charts into 1)</a:t>
            </a:r>
            <a:endParaRPr sz="1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Char char="-"/>
            </a:pPr>
            <a:r>
              <a:rPr lang="en"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Color = Adding a new “dimension”</a:t>
            </a:r>
            <a:endParaRPr sz="1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Color gradient adjustment</a:t>
            </a:r>
            <a:endParaRPr sz="1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Pivot rotating </a:t>
            </a:r>
            <a:endParaRPr sz="1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Filtering by RMB Show Filter </a:t>
            </a:r>
            <a:endParaRPr sz="1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67" name="Google Shape;67;p2"/>
          <p:cNvSpPr txBox="1"/>
          <p:nvPr/>
        </p:nvSpPr>
        <p:spPr>
          <a:xfrm>
            <a:off x="53475" y="54975"/>
            <a:ext cx="69291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lang="en" sz="4100">
                <a:solidFill>
                  <a:schemeClr val="lt1"/>
                </a:solidFill>
              </a:rPr>
              <a:t>Quick Recap:</a:t>
            </a:r>
            <a:endParaRPr b="1" i="0" sz="3400" u="none" cap="none" strike="noStrike">
              <a:solidFill>
                <a:srgbClr val="000000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pic>
        <p:nvPicPr>
          <p:cNvPr id="68" name="Google Shape;6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9725" y="1356900"/>
            <a:ext cx="3704274" cy="378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1900" y="3096503"/>
            <a:ext cx="1769265" cy="81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A3B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88876" y="4477525"/>
            <a:ext cx="176824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3"/>
          <p:cNvSpPr txBox="1"/>
          <p:nvPr/>
        </p:nvSpPr>
        <p:spPr>
          <a:xfrm>
            <a:off x="91125" y="1091050"/>
            <a:ext cx="7672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6" name="Google Shape;76;p3"/>
          <p:cNvSpPr txBox="1"/>
          <p:nvPr/>
        </p:nvSpPr>
        <p:spPr>
          <a:xfrm>
            <a:off x="0" y="0"/>
            <a:ext cx="74724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Tableau G</a:t>
            </a:r>
            <a:r>
              <a:rPr b="1" lang="en" sz="3000">
                <a:solidFill>
                  <a:schemeClr val="lt1"/>
                </a:solidFill>
              </a:rPr>
              <a:t>eographical Representation 1</a:t>
            </a:r>
            <a:r>
              <a:rPr b="1" i="0" lang="en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</a:rPr>
              <a:t>Show me feature</a:t>
            </a:r>
            <a:endParaRPr b="1" sz="3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77" name="Google Shape;77;p3"/>
          <p:cNvSpPr txBox="1"/>
          <p:nvPr/>
        </p:nvSpPr>
        <p:spPr>
          <a:xfrm>
            <a:off x="91125" y="1091050"/>
            <a:ext cx="7672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Select Sales, State &amp; Country (Hold down Ctrl)</a:t>
            </a:r>
            <a:endParaRPr sz="1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Use treemaps: </a:t>
            </a:r>
            <a:r>
              <a:rPr lang="en"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By clicking on “Show more” -&gt; This icon</a:t>
            </a:r>
            <a:endParaRPr sz="1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This should be one of your outputs :)</a:t>
            </a:r>
            <a:endParaRPr sz="1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4600" y="0"/>
            <a:ext cx="1789400" cy="27993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3"/>
          <p:cNvSpPr/>
          <p:nvPr/>
        </p:nvSpPr>
        <p:spPr>
          <a:xfrm>
            <a:off x="6564450" y="1413525"/>
            <a:ext cx="865800" cy="451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0725" y="2344125"/>
            <a:ext cx="4914183" cy="279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A3B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d8a300d8e1_0_8"/>
          <p:cNvSpPr txBox="1"/>
          <p:nvPr/>
        </p:nvSpPr>
        <p:spPr>
          <a:xfrm>
            <a:off x="91125" y="1091050"/>
            <a:ext cx="7672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86" name="Google Shape;86;g1d8a300d8e1_0_8"/>
          <p:cNvSpPr txBox="1"/>
          <p:nvPr/>
        </p:nvSpPr>
        <p:spPr>
          <a:xfrm>
            <a:off x="0" y="0"/>
            <a:ext cx="74724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Tableau G</a:t>
            </a:r>
            <a:r>
              <a:rPr b="1" lang="en" sz="3000">
                <a:solidFill>
                  <a:schemeClr val="lt1"/>
                </a:solidFill>
              </a:rPr>
              <a:t>eographical Representation</a:t>
            </a:r>
            <a:r>
              <a:rPr b="1" i="0" lang="en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2</a:t>
            </a:r>
            <a:endParaRPr b="1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87" name="Google Shape;87;g1d8a300d8e1_0_8"/>
          <p:cNvSpPr txBox="1"/>
          <p:nvPr/>
        </p:nvSpPr>
        <p:spPr>
          <a:xfrm>
            <a:off x="0" y="590775"/>
            <a:ext cx="76725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Keep the same 3 selected cells</a:t>
            </a:r>
            <a:endParaRPr sz="1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Click “World View” (red arrow)</a:t>
            </a:r>
            <a:endParaRPr sz="1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Note:</a:t>
            </a:r>
            <a:endParaRPr sz="1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All the Columns, Rows </a:t>
            </a:r>
            <a:endParaRPr sz="1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Are generated automatically</a:t>
            </a:r>
            <a:endParaRPr sz="1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Next: Drag Profit and put it in Mark’s Color. </a:t>
            </a:r>
            <a:endParaRPr sz="1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Also: Drag Category and put it in the Filters </a:t>
            </a:r>
            <a:r>
              <a:rPr lang="en"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panel</a:t>
            </a:r>
            <a:endParaRPr sz="1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You should see a pop-up window momentarily</a:t>
            </a:r>
            <a:endParaRPr sz="1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88" name="Google Shape;88;g1d8a300d8e1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3900" y="655275"/>
            <a:ext cx="5573038" cy="28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g1d8a300d8e1_0_8"/>
          <p:cNvSpPr/>
          <p:nvPr/>
        </p:nvSpPr>
        <p:spPr>
          <a:xfrm rot="-2099521">
            <a:off x="7844110" y="305212"/>
            <a:ext cx="391830" cy="100537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g1d8a300d8e1_0_8"/>
          <p:cNvPicPr preferRelativeResize="0"/>
          <p:nvPr/>
        </p:nvPicPr>
        <p:blipFill rotWithShape="1">
          <a:blip r:embed="rId4">
            <a:alphaModFix/>
          </a:blip>
          <a:srcRect b="15110" l="0" r="4122" t="0"/>
          <a:stretch/>
        </p:blipFill>
        <p:spPr>
          <a:xfrm>
            <a:off x="5854375" y="3678400"/>
            <a:ext cx="3045975" cy="139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A3B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d8a300d8e1_0_21"/>
          <p:cNvSpPr txBox="1"/>
          <p:nvPr/>
        </p:nvSpPr>
        <p:spPr>
          <a:xfrm>
            <a:off x="91125" y="1091050"/>
            <a:ext cx="7672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96" name="Google Shape;96;g1d8a300d8e1_0_21"/>
          <p:cNvSpPr txBox="1"/>
          <p:nvPr/>
        </p:nvSpPr>
        <p:spPr>
          <a:xfrm>
            <a:off x="-40325" y="0"/>
            <a:ext cx="74724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Tableau G</a:t>
            </a:r>
            <a:r>
              <a:rPr b="1" lang="en" sz="3000">
                <a:solidFill>
                  <a:schemeClr val="lt1"/>
                </a:solidFill>
              </a:rPr>
              <a:t>eographical Representation 3</a:t>
            </a:r>
            <a:r>
              <a:rPr b="1" i="0" lang="en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97" name="Google Shape;97;g1d8a300d8e1_0_21"/>
          <p:cNvSpPr txBox="1"/>
          <p:nvPr/>
        </p:nvSpPr>
        <p:spPr>
          <a:xfrm>
            <a:off x="-40325" y="675400"/>
            <a:ext cx="76725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Don’t fret, check Furniture and hit OK</a:t>
            </a:r>
            <a:endParaRPr sz="1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Then, on Mark’s panel, select Size and increase the bubbles size</a:t>
            </a:r>
            <a:endParaRPr sz="1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This should be your outcome: You got another finding!</a:t>
            </a:r>
            <a:endParaRPr sz="1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Char char="-"/>
            </a:pPr>
            <a:r>
              <a:rPr lang="en"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By region/ city the sales of Furnitures</a:t>
            </a:r>
            <a:endParaRPr sz="1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98" name="Google Shape;98;g1d8a300d8e1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4225" y="2425650"/>
            <a:ext cx="5474800" cy="261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1d8a300d8e1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225" y="2878313"/>
            <a:ext cx="2680007" cy="170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A3B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8a300d8e1_0_32"/>
          <p:cNvSpPr txBox="1"/>
          <p:nvPr/>
        </p:nvSpPr>
        <p:spPr>
          <a:xfrm>
            <a:off x="91125" y="1091050"/>
            <a:ext cx="7672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05" name="Google Shape;105;g1d8a300d8e1_0_32"/>
          <p:cNvSpPr txBox="1"/>
          <p:nvPr/>
        </p:nvSpPr>
        <p:spPr>
          <a:xfrm>
            <a:off x="-40325" y="0"/>
            <a:ext cx="74724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Tableau </a:t>
            </a:r>
            <a:r>
              <a:rPr b="1" lang="en" sz="3000">
                <a:solidFill>
                  <a:schemeClr val="lt1"/>
                </a:solidFill>
              </a:rPr>
              <a:t>Dashboard 1</a:t>
            </a:r>
            <a:endParaRPr b="1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06" name="Google Shape;106;g1d8a300d8e1_0_32"/>
          <p:cNvSpPr txBox="1"/>
          <p:nvPr/>
        </p:nvSpPr>
        <p:spPr>
          <a:xfrm>
            <a:off x="-40325" y="675400"/>
            <a:ext cx="767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So we made a total of 4 graphs already…</a:t>
            </a:r>
            <a:endParaRPr sz="1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07" name="Google Shape;107;g1d8a300d8e1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525" y="2969487"/>
            <a:ext cx="4459025" cy="21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1d8a300d8e1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2825" y="3007400"/>
            <a:ext cx="2546824" cy="205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1d8a300d8e1_0_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125" y="1091050"/>
            <a:ext cx="3794726" cy="237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1d8a300d8e1_0_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3387" y="153200"/>
            <a:ext cx="2796900" cy="262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A3B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d8a300d8e1_0_43"/>
          <p:cNvSpPr txBox="1"/>
          <p:nvPr/>
        </p:nvSpPr>
        <p:spPr>
          <a:xfrm>
            <a:off x="91125" y="1091050"/>
            <a:ext cx="7672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16" name="Google Shape;116;g1d8a300d8e1_0_43"/>
          <p:cNvSpPr txBox="1"/>
          <p:nvPr/>
        </p:nvSpPr>
        <p:spPr>
          <a:xfrm>
            <a:off x="91125" y="90400"/>
            <a:ext cx="41679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Tableau </a:t>
            </a:r>
            <a:r>
              <a:rPr b="1" lang="en" sz="3000">
                <a:solidFill>
                  <a:schemeClr val="lt1"/>
                </a:solidFill>
              </a:rPr>
              <a:t>Dashboard 2</a:t>
            </a:r>
            <a:endParaRPr b="1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17" name="Google Shape;117;g1d8a300d8e1_0_43"/>
          <p:cNvSpPr txBox="1"/>
          <p:nvPr/>
        </p:nvSpPr>
        <p:spPr>
          <a:xfrm>
            <a:off x="3700400" y="790450"/>
            <a:ext cx="53370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&lt;- Click on this button (Next to your sheets)</a:t>
            </a:r>
            <a:endParaRPr sz="1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To start a new dashboard </a:t>
            </a:r>
            <a:endParaRPr sz="1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(Make sure you keep all your sheets!)</a:t>
            </a:r>
            <a:endParaRPr sz="1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Set Size:</a:t>
            </a:r>
            <a:endParaRPr sz="1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Fixed size -&gt; Automatic</a:t>
            </a:r>
            <a:endParaRPr sz="1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Then…</a:t>
            </a:r>
            <a:br>
              <a:rPr lang="en"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r>
              <a:rPr lang="en"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Start dragging your sheets into the window!</a:t>
            </a:r>
            <a:endParaRPr sz="1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18" name="Google Shape;118;g1d8a300d8e1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463" y="846875"/>
            <a:ext cx="12954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1d8a300d8e1_0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86050"/>
            <a:ext cx="3588326" cy="345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1d8a300d8e1_0_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1376" y="2469625"/>
            <a:ext cx="2486025" cy="12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A3B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d8a300d8e1_0_66"/>
          <p:cNvSpPr txBox="1"/>
          <p:nvPr/>
        </p:nvSpPr>
        <p:spPr>
          <a:xfrm>
            <a:off x="91125" y="1091050"/>
            <a:ext cx="7672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26" name="Google Shape;126;g1d8a300d8e1_0_66"/>
          <p:cNvSpPr txBox="1"/>
          <p:nvPr/>
        </p:nvSpPr>
        <p:spPr>
          <a:xfrm>
            <a:off x="91125" y="90400"/>
            <a:ext cx="41679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Tableau </a:t>
            </a:r>
            <a:r>
              <a:rPr b="1" lang="en" sz="3000">
                <a:solidFill>
                  <a:schemeClr val="lt1"/>
                </a:solidFill>
              </a:rPr>
              <a:t>Dashboard 3</a:t>
            </a:r>
            <a:endParaRPr b="1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27" name="Google Shape;127;g1d8a300d8e1_0_66"/>
          <p:cNvSpPr txBox="1"/>
          <p:nvPr/>
        </p:nvSpPr>
        <p:spPr>
          <a:xfrm>
            <a:off x="201988" y="3499175"/>
            <a:ext cx="85917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Rearrange the dashboard how you like</a:t>
            </a:r>
            <a:endParaRPr sz="1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Click on the filter icon:</a:t>
            </a:r>
            <a:endParaRPr sz="1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It will rearrange all other tables :)</a:t>
            </a:r>
            <a:endParaRPr sz="1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28" name="Google Shape;128;g1d8a300d8e1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800" y="701275"/>
            <a:ext cx="5217798" cy="279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1d8a300d8e1_0_66"/>
          <p:cNvPicPr preferRelativeResize="0"/>
          <p:nvPr/>
        </p:nvPicPr>
        <p:blipFill rotWithShape="1">
          <a:blip r:embed="rId4">
            <a:alphaModFix/>
          </a:blip>
          <a:srcRect b="0" l="0" r="-5064" t="-3369"/>
          <a:stretch/>
        </p:blipFill>
        <p:spPr>
          <a:xfrm>
            <a:off x="6836500" y="846030"/>
            <a:ext cx="2055625" cy="399141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1d8a300d8e1_0_66"/>
          <p:cNvSpPr/>
          <p:nvPr/>
        </p:nvSpPr>
        <p:spPr>
          <a:xfrm rot="2339581">
            <a:off x="6343114" y="819977"/>
            <a:ext cx="1893280" cy="80329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g1d8a300d8e1_0_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3525" y="3966025"/>
            <a:ext cx="2055626" cy="119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A3B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g1d7b8b1c843_1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88876" y="4477525"/>
            <a:ext cx="176824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1d7b8b1c843_1_7"/>
          <p:cNvSpPr txBox="1"/>
          <p:nvPr/>
        </p:nvSpPr>
        <p:spPr>
          <a:xfrm>
            <a:off x="50825" y="1171050"/>
            <a:ext cx="7887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2000">
                <a:solidFill>
                  <a:srgbClr val="4451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On the Sub-Category drop down menu</a:t>
            </a:r>
            <a:endParaRPr sz="2000">
              <a:solidFill>
                <a:srgbClr val="4451FF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Apply to Worksheets (All Using This Data </a:t>
            </a:r>
            <a:r>
              <a:rPr lang="en" sz="2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Source</a:t>
            </a:r>
            <a:r>
              <a:rPr lang="en" sz="2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)</a:t>
            </a:r>
            <a:endParaRPr sz="2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 SemiBold"/>
              <a:buChar char="-"/>
            </a:pPr>
            <a:r>
              <a:rPr lang="en" sz="2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Sub-Category check the following boxes:</a:t>
            </a:r>
            <a:endParaRPr sz="2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 SemiBold"/>
              <a:buChar char="-"/>
            </a:pPr>
            <a:r>
              <a:rPr lang="en" sz="2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Appliances</a:t>
            </a:r>
            <a:endParaRPr sz="2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 SemiBold"/>
              <a:buChar char="-"/>
            </a:pPr>
            <a:r>
              <a:rPr lang="en" sz="2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Arts</a:t>
            </a:r>
            <a:endParaRPr sz="2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 SemiBold"/>
              <a:buChar char="-"/>
            </a:pPr>
            <a:r>
              <a:rPr lang="en" sz="2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Blinders</a:t>
            </a:r>
            <a:endParaRPr sz="2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38" name="Google Shape;138;g1d7b8b1c843_1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5075" y="112863"/>
            <a:ext cx="2121050" cy="491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1d7b8b1c843_1_7"/>
          <p:cNvSpPr txBox="1"/>
          <p:nvPr/>
        </p:nvSpPr>
        <p:spPr>
          <a:xfrm>
            <a:off x="83075" y="58175"/>
            <a:ext cx="52137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Tableau </a:t>
            </a:r>
            <a:r>
              <a:rPr b="1" lang="en" sz="3000">
                <a:solidFill>
                  <a:schemeClr val="lt1"/>
                </a:solidFill>
              </a:rPr>
              <a:t>Dashboard 4</a:t>
            </a:r>
            <a:endParaRPr b="1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1A1A3B"/>
      </a:dk1>
      <a:lt1>
        <a:srgbClr val="FFFFFF"/>
      </a:lt1>
      <a:dk2>
        <a:srgbClr val="595959"/>
      </a:dk2>
      <a:lt2>
        <a:srgbClr val="EEEEEE"/>
      </a:lt2>
      <a:accent1>
        <a:srgbClr val="4451FF"/>
      </a:accent1>
      <a:accent2>
        <a:srgbClr val="7683FF"/>
      </a:accent2>
      <a:accent3>
        <a:srgbClr val="00EEE9"/>
      </a:accent3>
      <a:accent4>
        <a:srgbClr val="00E1F6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